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4" r:id="rId2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4" Type="http://schemas.openxmlformats.org/officeDocument/2006/relationships/slide" Target="slides/slide13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63.xml"/></Relationships>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24264CB-9D04-2803-2901-17F2AC086439}"/>
              </a:ext>
            </a:extLst>
          </p:cNvPr>
          <p:cNvSpPr>
            <a:spLocks noGrp="1" noChangeArrowheads="1"/>
          </p:cNvSpPr>
          <p:nvPr>
            <p:ph type="title"/>
          </p:nvPr>
        </p:nvSpPr>
        <p:spPr/>
        <p:txBody>
          <a:bodyPr/>
          <a:lstStyle/>
          <a:p>
            <a:r>
              <a:rPr lang="en-US" altLang="zh-CN" sz="5400">
                <a:ea typeface="宋体" panose="02010600030101010101" pitchFamily="2" charset="-122"/>
              </a:rPr>
              <a:t>Headlines </a:t>
            </a:r>
          </a:p>
        </p:txBody>
      </p:sp>
      <p:grpSp>
        <p:nvGrpSpPr>
          <p:cNvPr id="2059" name="Group 11">
            <a:extLst>
              <a:ext uri="{FF2B5EF4-FFF2-40B4-BE49-F238E27FC236}">
                <a16:creationId xmlns:a16="http://schemas.microsoft.com/office/drawing/2014/main" id="{8E8B5466-3A78-22C7-1AA5-8440F255F564}"/>
              </a:ext>
            </a:extLst>
          </p:cNvPr>
          <p:cNvGrpSpPr>
            <a:grpSpLocks/>
          </p:cNvGrpSpPr>
          <p:nvPr/>
        </p:nvGrpSpPr>
        <p:grpSpPr bwMode="auto">
          <a:xfrm>
            <a:off x="4343400" y="1981200"/>
            <a:ext cx="4267200" cy="1244600"/>
            <a:chOff x="0" y="0"/>
            <a:chExt cx="3384" cy="2822"/>
          </a:xfrm>
        </p:grpSpPr>
        <p:sp>
          <p:nvSpPr>
            <p:cNvPr id="2057" name="Rectangle 9">
              <a:extLst>
                <a:ext uri="{FF2B5EF4-FFF2-40B4-BE49-F238E27FC236}">
                  <a16:creationId xmlns:a16="http://schemas.microsoft.com/office/drawing/2014/main" id="{7279E980-A222-A55A-1399-7C472B9628FB}"/>
                </a:ext>
              </a:extLst>
            </p:cNvPr>
            <p:cNvSpPr>
              <a:spLocks noChangeArrowheads="1"/>
            </p:cNvSpPr>
            <p:nvPr/>
          </p:nvSpPr>
          <p:spPr bwMode="auto">
            <a:xfrm>
              <a:off x="0" y="0"/>
              <a:ext cx="3384" cy="14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HEALTH &amp; SCIENCE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58" name="Rectangle 10">
              <a:extLst>
                <a:ext uri="{FF2B5EF4-FFF2-40B4-BE49-F238E27FC236}">
                  <a16:creationId xmlns:a16="http://schemas.microsoft.com/office/drawing/2014/main" id="{071FBF78-E2A8-AE03-2EF5-F0C6C0D3FD84}"/>
                </a:ext>
              </a:extLst>
            </p:cNvPr>
            <p:cNvSpPr>
              <a:spLocks noChangeArrowheads="1"/>
            </p:cNvSpPr>
            <p:nvPr/>
          </p:nvSpPr>
          <p:spPr bwMode="auto">
            <a:xfrm>
              <a:off x="0" y="403"/>
              <a:ext cx="3384" cy="2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B22222"/>
                  </a:solidFill>
                  <a:effectLst/>
                  <a:uLnTx/>
                  <a:uFillTx/>
                  <a:latin typeface="Arial" panose="020B0604020202020204" pitchFamily="34" charset="0"/>
                  <a:ea typeface="宋体" panose="02010600030101010101" pitchFamily="2" charset="-122"/>
                  <a:cs typeface="Arial" panose="020B0604020202020204" pitchFamily="34" charset="0"/>
                </a:rPr>
                <a:t>Norovirus outbreaks at all-time high nationwide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grpSp>
        <p:nvGrpSpPr>
          <p:cNvPr id="2062" name="Group 14">
            <a:extLst>
              <a:ext uri="{FF2B5EF4-FFF2-40B4-BE49-F238E27FC236}">
                <a16:creationId xmlns:a16="http://schemas.microsoft.com/office/drawing/2014/main" id="{240B2A41-3048-8110-874F-B2782BA84F60}"/>
              </a:ext>
            </a:extLst>
          </p:cNvPr>
          <p:cNvGrpSpPr>
            <a:grpSpLocks/>
          </p:cNvGrpSpPr>
          <p:nvPr/>
        </p:nvGrpSpPr>
        <p:grpSpPr bwMode="auto">
          <a:xfrm>
            <a:off x="381000" y="1828800"/>
            <a:ext cx="3124200" cy="854075"/>
            <a:chOff x="0" y="0"/>
            <a:chExt cx="3960" cy="538"/>
          </a:xfrm>
        </p:grpSpPr>
        <p:sp>
          <p:nvSpPr>
            <p:cNvPr id="2060" name="Rectangle 12">
              <a:extLst>
                <a:ext uri="{FF2B5EF4-FFF2-40B4-BE49-F238E27FC236}">
                  <a16:creationId xmlns:a16="http://schemas.microsoft.com/office/drawing/2014/main" id="{FE1223AD-B1E6-77C7-AE61-ECA1E83AB794}"/>
                </a:ext>
              </a:extLst>
            </p:cNvPr>
            <p:cNvSpPr>
              <a:spLocks noChangeArrowheads="1"/>
            </p:cNvSpPr>
            <p:nvPr/>
          </p:nvSpPr>
          <p:spPr bwMode="auto">
            <a:xfrm>
              <a:off x="0" y="0"/>
              <a:ext cx="39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sp>
          <p:nvSpPr>
            <p:cNvPr id="2061" name="Rectangle 13">
              <a:extLst>
                <a:ext uri="{FF2B5EF4-FFF2-40B4-BE49-F238E27FC236}">
                  <a16:creationId xmlns:a16="http://schemas.microsoft.com/office/drawing/2014/main" id="{59D706E9-AEEB-0D59-9E41-933C75F3D4A2}"/>
                </a:ext>
              </a:extLst>
            </p:cNvPr>
            <p:cNvSpPr>
              <a:spLocks noChangeArrowheads="1"/>
            </p:cNvSpPr>
            <p:nvPr/>
          </p:nvSpPr>
          <p:spPr bwMode="auto">
            <a:xfrm>
              <a:off x="0" y="0"/>
              <a:ext cx="396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SeaTrade Panelists Discuss Ways to Deal With Norovirus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1" i="1"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by Marilyn Green</a:t>
              </a: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en-US" altLang="zh-CN" sz="2400" b="0" i="0" u="none" strike="noStrike" kern="1200" cap="none" spc="0" normalizeH="0" baseline="0" noProof="0" dirty="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sp>
        <p:nvSpPr>
          <p:cNvPr id="2063" name="Rectangle 15">
            <a:extLst>
              <a:ext uri="{FF2B5EF4-FFF2-40B4-BE49-F238E27FC236}">
                <a16:creationId xmlns:a16="http://schemas.microsoft.com/office/drawing/2014/main" id="{38E30772-1311-73A8-5ED1-8C8A43067041}"/>
              </a:ext>
            </a:extLst>
          </p:cNvPr>
          <p:cNvSpPr>
            <a:spLocks noChangeArrowheads="1"/>
          </p:cNvSpPr>
          <p:nvPr/>
        </p:nvSpPr>
        <p:spPr bwMode="auto">
          <a:xfrm>
            <a:off x="457200" y="3200400"/>
            <a:ext cx="3657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Workers disinfect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virus-laden Disney cruise ship -- again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(218 Sick)</a:t>
            </a:r>
          </a:p>
        </p:txBody>
      </p:sp>
      <p:sp>
        <p:nvSpPr>
          <p:cNvPr id="2064" name="Rectangle 16">
            <a:extLst>
              <a:ext uri="{FF2B5EF4-FFF2-40B4-BE49-F238E27FC236}">
                <a16:creationId xmlns:a16="http://schemas.microsoft.com/office/drawing/2014/main" id="{0C9FCCF1-65F3-7B65-CADD-B044FEB1E79B}"/>
              </a:ext>
            </a:extLst>
          </p:cNvPr>
          <p:cNvSpPr>
            <a:spLocks noChangeArrowheads="1"/>
          </p:cNvSpPr>
          <p:nvPr/>
        </p:nvSpPr>
        <p:spPr bwMode="auto">
          <a:xfrm>
            <a:off x="4572000" y="3352800"/>
            <a:ext cx="4114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2400" b="1" i="0" u="none" strike="noStrike" kern="1200" cap="none" spc="0" normalizeH="0" baseline="0" noProof="0">
                <a:ln>
                  <a:noFill/>
                </a:ln>
                <a:solidFill>
                  <a:srgbClr val="424242"/>
                </a:solidFill>
                <a:effectLst/>
                <a:uLnTx/>
                <a:uFillTx/>
                <a:latin typeface="Times" panose="02020603050405020304" pitchFamily="18" charset="0"/>
                <a:ea typeface="宋体" panose="02010600030101010101" pitchFamily="2" charset="-122"/>
                <a:cs typeface="+mn-cs"/>
              </a:rPr>
              <a:t>CDC blames cruise illness on norovirus (over 1500 sick)</a:t>
            </a:r>
          </a:p>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1600" b="1"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Howard Dicus</a:t>
            </a:r>
            <a:r>
              <a:rPr kumimoji="0" lang="en-US" altLang="zh-CN" sz="16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r>
              <a:rPr kumimoji="0" lang="en-US" altLang="zh-CN" sz="1600" b="0"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Pacific Business News</a:t>
            </a:r>
            <a:r>
              <a:rPr kumimoji="0" lang="en-US" altLang="zh-CN" sz="24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p>
        </p:txBody>
      </p:sp>
      <p:grpSp>
        <p:nvGrpSpPr>
          <p:cNvPr id="2070" name="Group 22">
            <a:extLst>
              <a:ext uri="{FF2B5EF4-FFF2-40B4-BE49-F238E27FC236}">
                <a16:creationId xmlns:a16="http://schemas.microsoft.com/office/drawing/2014/main" id="{C4B8023A-F84F-D51C-D09A-745F3211F8C2}"/>
              </a:ext>
            </a:extLst>
          </p:cNvPr>
          <p:cNvGrpSpPr>
            <a:grpSpLocks/>
          </p:cNvGrpSpPr>
          <p:nvPr/>
        </p:nvGrpSpPr>
        <p:grpSpPr bwMode="auto">
          <a:xfrm>
            <a:off x="0" y="4724400"/>
            <a:ext cx="4419600" cy="1371600"/>
            <a:chOff x="0" y="0"/>
            <a:chExt cx="5760" cy="416"/>
          </a:xfrm>
        </p:grpSpPr>
        <p:sp>
          <p:nvSpPr>
            <p:cNvPr id="2068" name="Rectangle 20">
              <a:extLst>
                <a:ext uri="{FF2B5EF4-FFF2-40B4-BE49-F238E27FC236}">
                  <a16:creationId xmlns:a16="http://schemas.microsoft.com/office/drawing/2014/main" id="{82FB070D-2352-C208-0027-2475535414F6}"/>
                </a:ext>
              </a:extLst>
            </p:cNvPr>
            <p:cNvSpPr>
              <a:spLocks noChangeArrowheads="1"/>
            </p:cNvSpPr>
            <p:nvPr/>
          </p:nvSpPr>
          <p:spPr bwMode="auto">
            <a:xfrm>
              <a:off x="22" y="22"/>
              <a:ext cx="5716" cy="3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14264" bIns="114264"/>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Norwalk Virus Sickened Reno Volleyball Players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(dozens of teenage girls sick) </a:t>
              </a:r>
              <a:r>
                <a:rPr kumimoji="0" lang="en-US" altLang="zh-CN" sz="1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4/03</a:t>
              </a: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69" name="Rectangle 21">
              <a:extLst>
                <a:ext uri="{FF2B5EF4-FFF2-40B4-BE49-F238E27FC236}">
                  <a16:creationId xmlns:a16="http://schemas.microsoft.com/office/drawing/2014/main" id="{3B33C354-C5CB-1F64-0734-D63289B07F5F}"/>
                </a:ext>
              </a:extLst>
            </p:cNvPr>
            <p:cNvSpPr>
              <a:spLocks noChangeArrowheads="1"/>
            </p:cNvSpPr>
            <p:nvPr/>
          </p:nvSpPr>
          <p:spPr bwMode="auto">
            <a:xfrm>
              <a:off x="0" y="0"/>
              <a:ext cx="5760" cy="41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gr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